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3" d="100"/>
          <a:sy n="73" d="100"/>
        </p:scale>
        <p:origin x="485"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4223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4032520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52610" y="2325410"/>
            <a:ext cx="4869061" cy="3578781"/>
          </a:xfrm>
          <a:prstGeom prst="rect">
            <a:avLst/>
          </a:prstGeom>
        </p:spPr>
      </p:pic>
      <p:sp>
        <p:nvSpPr>
          <p:cNvPr id="6" name="Text 1"/>
          <p:cNvSpPr/>
          <p:nvPr/>
        </p:nvSpPr>
        <p:spPr>
          <a:xfrm>
            <a:off x="864037" y="1640919"/>
            <a:ext cx="7415927" cy="1892618"/>
          </a:xfrm>
          <a:prstGeom prst="rect">
            <a:avLst/>
          </a:prstGeom>
          <a:noFill/>
          <a:ln/>
        </p:spPr>
        <p:txBody>
          <a:bodyPr wrap="square" rtlCol="0" anchor="t"/>
          <a:lstStyle/>
          <a:p>
            <a:pPr marL="0" indent="0">
              <a:lnSpc>
                <a:spcPts val="7452"/>
              </a:lnSpc>
              <a:buNone/>
            </a:pPr>
            <a:r>
              <a:rPr lang="en-US" sz="5962" dirty="0">
                <a:solidFill>
                  <a:srgbClr val="C6BFEE"/>
                </a:solidFill>
                <a:latin typeface="Prompt" pitchFamily="34" charset="0"/>
                <a:ea typeface="Prompt" pitchFamily="34" charset="-122"/>
                <a:cs typeface="Prompt" pitchFamily="34" charset="-120"/>
              </a:rPr>
              <a:t>Crop Production in India: A Deep Dive</a:t>
            </a:r>
            <a:endParaRPr lang="en-US" sz="5962" dirty="0"/>
          </a:p>
        </p:txBody>
      </p:sp>
      <p:sp>
        <p:nvSpPr>
          <p:cNvPr id="7" name="Text 2"/>
          <p:cNvSpPr/>
          <p:nvPr/>
        </p:nvSpPr>
        <p:spPr>
          <a:xfrm>
            <a:off x="864037" y="3903821"/>
            <a:ext cx="7415927" cy="1975247"/>
          </a:xfrm>
          <a:prstGeom prst="rect">
            <a:avLst/>
          </a:prstGeom>
          <a:noFill/>
          <a:ln/>
        </p:spPr>
        <p:txBody>
          <a:bodyPr wrap="square" rtlCol="0" anchor="t"/>
          <a:lstStyle/>
          <a:p>
            <a:pPr marL="0" indent="0">
              <a:lnSpc>
                <a:spcPts val="3110"/>
              </a:lnSpc>
              <a:buNone/>
            </a:pPr>
            <a:r>
              <a:rPr lang="en-US" sz="1944" dirty="0">
                <a:solidFill>
                  <a:srgbClr val="DAD8E9"/>
                </a:solidFill>
                <a:latin typeface="Mukta" pitchFamily="34" charset="0"/>
                <a:ea typeface="Mukta" pitchFamily="34" charset="-122"/>
                <a:cs typeface="Mukta" pitchFamily="34" charset="-120"/>
              </a:rPr>
              <a:t> India's agriculture sector is a cornerstone of its economy, employing a significant portion of the workforce and contributing significantly to the nation's food security. This presentation will delve into the intricate world of crop production in India, examining key trends, regional variations, and challenges faced by the industry.</a:t>
            </a:r>
            <a:endParaRPr lang="en-US" sz="1944" dirty="0"/>
          </a:p>
        </p:txBody>
      </p:sp>
      <p:sp>
        <p:nvSpPr>
          <p:cNvPr id="9" name="Text 4"/>
          <p:cNvSpPr/>
          <p:nvPr/>
        </p:nvSpPr>
        <p:spPr>
          <a:xfrm>
            <a:off x="1011793" y="6323886"/>
            <a:ext cx="99298" cy="97512"/>
          </a:xfrm>
          <a:prstGeom prst="rect">
            <a:avLst/>
          </a:prstGeom>
          <a:noFill/>
          <a:ln/>
        </p:spPr>
        <p:txBody>
          <a:bodyPr wrap="none" rtlCol="0" anchor="t"/>
          <a:lstStyle/>
          <a:p>
            <a:pPr marL="0" indent="0" algn="ctr">
              <a:lnSpc>
                <a:spcPts val="768"/>
              </a:lnSpc>
              <a:buNone/>
            </a:pPr>
            <a:r>
              <a:rPr lang="en-US" sz="768" dirty="0" smtClean="0">
                <a:solidFill>
                  <a:srgbClr val="3C3838"/>
                </a:solidFill>
                <a:latin typeface="Mukta" pitchFamily="34" charset="0"/>
                <a:ea typeface="Mukta" pitchFamily="34" charset="-122"/>
                <a:cs typeface="Mukta" pitchFamily="34" charset="-120"/>
              </a:rPr>
              <a:t>T</a:t>
            </a:r>
            <a:endParaRPr lang="en-US" sz="768" dirty="0"/>
          </a:p>
        </p:txBody>
      </p:sp>
      <p:sp>
        <p:nvSpPr>
          <p:cNvPr id="10" name="Text 5"/>
          <p:cNvSpPr/>
          <p:nvPr/>
        </p:nvSpPr>
        <p:spPr>
          <a:xfrm>
            <a:off x="5239613" y="6401833"/>
            <a:ext cx="2151698" cy="431959"/>
          </a:xfrm>
          <a:prstGeom prst="rect">
            <a:avLst/>
          </a:prstGeom>
          <a:noFill/>
          <a:ln/>
        </p:spPr>
        <p:txBody>
          <a:bodyPr wrap="none" rtlCol="0" anchor="t"/>
          <a:lstStyle/>
          <a:p>
            <a:pPr marL="0" indent="0" algn="l">
              <a:lnSpc>
                <a:spcPts val="3402"/>
              </a:lnSpc>
              <a:buNone/>
            </a:pPr>
            <a:r>
              <a:rPr lang="en-US" sz="2430" b="1" dirty="0">
                <a:solidFill>
                  <a:srgbClr val="DAD8E9"/>
                </a:solidFill>
                <a:latin typeface="Mukta" pitchFamily="34" charset="0"/>
                <a:ea typeface="Mukta" pitchFamily="34" charset="-122"/>
                <a:cs typeface="Mukta" pitchFamily="34" charset="-120"/>
              </a:rPr>
              <a:t>by Trideep  Saha</a:t>
            </a:r>
            <a:endParaRPr lang="en-US" sz="24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icPr>
            <a:picLocks noChangeAspect="1"/>
          </p:cNvPicPr>
          <p:nvPr/>
        </p:nvPicPr>
        <p:blipFill>
          <a:blip r:embed="rId4"/>
          <a:stretch>
            <a:fillRect/>
          </a:stretch>
        </p:blipFill>
        <p:spPr>
          <a:xfrm>
            <a:off x="0" y="0"/>
            <a:ext cx="14630400" cy="2752249"/>
          </a:xfrm>
          <a:prstGeom prst="rect">
            <a:avLst/>
          </a:prstGeom>
        </p:spPr>
      </p:pic>
      <p:sp>
        <p:nvSpPr>
          <p:cNvPr id="5" name="Text 1"/>
          <p:cNvSpPr/>
          <p:nvPr/>
        </p:nvSpPr>
        <p:spPr>
          <a:xfrm>
            <a:off x="1969651" y="3363873"/>
            <a:ext cx="9297353" cy="611624"/>
          </a:xfrm>
          <a:prstGeom prst="rect">
            <a:avLst/>
          </a:prstGeom>
          <a:noFill/>
          <a:ln/>
        </p:spPr>
        <p:txBody>
          <a:bodyPr wrap="none" rtlCol="0" anchor="t"/>
          <a:lstStyle/>
          <a:p>
            <a:pPr marL="0" indent="0">
              <a:lnSpc>
                <a:spcPts val="4816"/>
              </a:lnSpc>
              <a:buNone/>
            </a:pPr>
            <a:r>
              <a:rPr lang="en-US" sz="3853" dirty="0">
                <a:solidFill>
                  <a:srgbClr val="C6BFEE"/>
                </a:solidFill>
                <a:latin typeface="Prompt" pitchFamily="34" charset="0"/>
                <a:ea typeface="Prompt" pitchFamily="34" charset="-122"/>
                <a:cs typeface="Prompt" pitchFamily="34" charset="-120"/>
              </a:rPr>
              <a:t>The Evolving Landscape of Agriculture</a:t>
            </a:r>
            <a:endParaRPr lang="en-US" sz="3853" dirty="0"/>
          </a:p>
        </p:txBody>
      </p:sp>
      <p:sp>
        <p:nvSpPr>
          <p:cNvPr id="6" name="Shape 2"/>
          <p:cNvSpPr/>
          <p:nvPr/>
        </p:nvSpPr>
        <p:spPr>
          <a:xfrm>
            <a:off x="1969651" y="4305657"/>
            <a:ext cx="3416856" cy="3312200"/>
          </a:xfrm>
          <a:prstGeom prst="roundRect">
            <a:avLst>
              <a:gd name="adj" fmla="val 2792"/>
            </a:avLst>
          </a:prstGeom>
          <a:solidFill>
            <a:srgbClr val="542C49"/>
          </a:solidFill>
          <a:ln w="7620">
            <a:solidFill>
              <a:srgbClr val="6D4562"/>
            </a:solidFill>
            <a:prstDash val="solid"/>
          </a:ln>
        </p:spPr>
      </p:sp>
      <p:sp>
        <p:nvSpPr>
          <p:cNvPr id="7" name="Text 3"/>
          <p:cNvSpPr/>
          <p:nvPr/>
        </p:nvSpPr>
        <p:spPr>
          <a:xfrm>
            <a:off x="2197418" y="4533424"/>
            <a:ext cx="2617946" cy="305753"/>
          </a:xfrm>
          <a:prstGeom prst="rect">
            <a:avLst/>
          </a:prstGeom>
          <a:noFill/>
          <a:ln/>
        </p:spPr>
        <p:txBody>
          <a:bodyPr wrap="none" rtlCol="0" anchor="t"/>
          <a:lstStyle/>
          <a:p>
            <a:pPr marL="0" indent="0">
              <a:lnSpc>
                <a:spcPts val="2408"/>
              </a:lnSpc>
              <a:buNone/>
            </a:pPr>
            <a:r>
              <a:rPr lang="en-US" sz="1926" dirty="0">
                <a:solidFill>
                  <a:srgbClr val="DAD8E9"/>
                </a:solidFill>
                <a:latin typeface="Prompt" pitchFamily="34" charset="0"/>
                <a:ea typeface="Prompt" pitchFamily="34" charset="-122"/>
                <a:cs typeface="Prompt" pitchFamily="34" charset="-120"/>
              </a:rPr>
              <a:t>Digital Transformation</a:t>
            </a:r>
            <a:endParaRPr lang="en-US" sz="1926" dirty="0"/>
          </a:p>
        </p:txBody>
      </p:sp>
      <p:sp>
        <p:nvSpPr>
          <p:cNvPr id="8" name="Text 4"/>
          <p:cNvSpPr/>
          <p:nvPr/>
        </p:nvSpPr>
        <p:spPr>
          <a:xfrm>
            <a:off x="2197418" y="4971217"/>
            <a:ext cx="2961323" cy="1760934"/>
          </a:xfrm>
          <a:prstGeom prst="rect">
            <a:avLst/>
          </a:prstGeom>
          <a:noFill/>
          <a:ln/>
        </p:spPr>
        <p:txBody>
          <a:bodyPr wrap="square" rtlCol="0" anchor="t"/>
          <a:lstStyle/>
          <a:p>
            <a:pPr marL="0" indent="0">
              <a:lnSpc>
                <a:spcPts val="2774"/>
              </a:lnSpc>
              <a:buNone/>
            </a:pPr>
            <a:r>
              <a:rPr lang="en-US" sz="1734" dirty="0">
                <a:solidFill>
                  <a:srgbClr val="DAD8E9"/>
                </a:solidFill>
                <a:latin typeface="Mukta" pitchFamily="34" charset="0"/>
                <a:ea typeface="Mukta" pitchFamily="34" charset="-122"/>
                <a:cs typeface="Mukta" pitchFamily="34" charset="-120"/>
              </a:rPr>
              <a:t>Smart farming technologies, such as precision agriculture, are becoming increasingly prevalent, offering enhanced efficiency and resource management.</a:t>
            </a:r>
            <a:endParaRPr lang="en-US" sz="1734" dirty="0"/>
          </a:p>
        </p:txBody>
      </p:sp>
      <p:sp>
        <p:nvSpPr>
          <p:cNvPr id="9" name="Shape 5"/>
          <p:cNvSpPr/>
          <p:nvPr/>
        </p:nvSpPr>
        <p:spPr>
          <a:xfrm>
            <a:off x="5606653" y="4305657"/>
            <a:ext cx="3416856" cy="3312200"/>
          </a:xfrm>
          <a:prstGeom prst="roundRect">
            <a:avLst>
              <a:gd name="adj" fmla="val 2792"/>
            </a:avLst>
          </a:prstGeom>
          <a:solidFill>
            <a:srgbClr val="542C49"/>
          </a:solidFill>
          <a:ln w="7620">
            <a:solidFill>
              <a:srgbClr val="6D4562"/>
            </a:solidFill>
            <a:prstDash val="solid"/>
          </a:ln>
        </p:spPr>
      </p:sp>
      <p:sp>
        <p:nvSpPr>
          <p:cNvPr id="10" name="Text 6"/>
          <p:cNvSpPr/>
          <p:nvPr/>
        </p:nvSpPr>
        <p:spPr>
          <a:xfrm>
            <a:off x="5834420" y="4533424"/>
            <a:ext cx="2961323" cy="611505"/>
          </a:xfrm>
          <a:prstGeom prst="rect">
            <a:avLst/>
          </a:prstGeom>
          <a:noFill/>
          <a:ln/>
        </p:spPr>
        <p:txBody>
          <a:bodyPr wrap="square" rtlCol="0" anchor="t"/>
          <a:lstStyle/>
          <a:p>
            <a:pPr marL="0" indent="0">
              <a:lnSpc>
                <a:spcPts val="2408"/>
              </a:lnSpc>
              <a:buNone/>
            </a:pPr>
            <a:r>
              <a:rPr lang="en-US" sz="1926" dirty="0">
                <a:solidFill>
                  <a:srgbClr val="DAD8E9"/>
                </a:solidFill>
                <a:latin typeface="Prompt" pitchFamily="34" charset="0"/>
                <a:ea typeface="Prompt" pitchFamily="34" charset="-122"/>
                <a:cs typeface="Prompt" pitchFamily="34" charset="-120"/>
              </a:rPr>
              <a:t>Supply Chain Optimization</a:t>
            </a:r>
            <a:endParaRPr lang="en-US" sz="1926" dirty="0"/>
          </a:p>
        </p:txBody>
      </p:sp>
      <p:sp>
        <p:nvSpPr>
          <p:cNvPr id="11" name="Text 7"/>
          <p:cNvSpPr/>
          <p:nvPr/>
        </p:nvSpPr>
        <p:spPr>
          <a:xfrm>
            <a:off x="5834420" y="5276969"/>
            <a:ext cx="2961323" cy="2113121"/>
          </a:xfrm>
          <a:prstGeom prst="rect">
            <a:avLst/>
          </a:prstGeom>
          <a:noFill/>
          <a:ln/>
        </p:spPr>
        <p:txBody>
          <a:bodyPr wrap="square" rtlCol="0" anchor="t"/>
          <a:lstStyle/>
          <a:p>
            <a:pPr marL="0" indent="0">
              <a:lnSpc>
                <a:spcPts val="2774"/>
              </a:lnSpc>
              <a:buNone/>
            </a:pPr>
            <a:r>
              <a:rPr lang="en-US" sz="1734" dirty="0">
                <a:solidFill>
                  <a:srgbClr val="DAD8E9"/>
                </a:solidFill>
                <a:latin typeface="Mukta" pitchFamily="34" charset="0"/>
                <a:ea typeface="Mukta" pitchFamily="34" charset="-122"/>
                <a:cs typeface="Mukta" pitchFamily="34" charset="-120"/>
              </a:rPr>
              <a:t>The emergence of online platforms for connecting farmers with buyers is streamlining the supply chain, reducing waste and improving market access.</a:t>
            </a:r>
            <a:endParaRPr lang="en-US" sz="1734" dirty="0"/>
          </a:p>
        </p:txBody>
      </p:sp>
      <p:sp>
        <p:nvSpPr>
          <p:cNvPr id="12" name="Shape 8"/>
          <p:cNvSpPr/>
          <p:nvPr/>
        </p:nvSpPr>
        <p:spPr>
          <a:xfrm>
            <a:off x="9243655" y="4305657"/>
            <a:ext cx="3416856" cy="3312200"/>
          </a:xfrm>
          <a:prstGeom prst="roundRect">
            <a:avLst>
              <a:gd name="adj" fmla="val 2792"/>
            </a:avLst>
          </a:prstGeom>
          <a:solidFill>
            <a:srgbClr val="542C49"/>
          </a:solidFill>
          <a:ln w="7620">
            <a:solidFill>
              <a:srgbClr val="6D4562"/>
            </a:solidFill>
            <a:prstDash val="solid"/>
          </a:ln>
        </p:spPr>
      </p:sp>
      <p:sp>
        <p:nvSpPr>
          <p:cNvPr id="13" name="Text 9"/>
          <p:cNvSpPr/>
          <p:nvPr/>
        </p:nvSpPr>
        <p:spPr>
          <a:xfrm>
            <a:off x="9471422" y="4533424"/>
            <a:ext cx="2961323" cy="611505"/>
          </a:xfrm>
          <a:prstGeom prst="rect">
            <a:avLst/>
          </a:prstGeom>
          <a:noFill/>
          <a:ln/>
        </p:spPr>
        <p:txBody>
          <a:bodyPr wrap="square" rtlCol="0" anchor="t"/>
          <a:lstStyle/>
          <a:p>
            <a:pPr marL="0" indent="0">
              <a:lnSpc>
                <a:spcPts val="2408"/>
              </a:lnSpc>
              <a:buNone/>
            </a:pPr>
            <a:r>
              <a:rPr lang="en-US" sz="1926" dirty="0">
                <a:solidFill>
                  <a:srgbClr val="DAD8E9"/>
                </a:solidFill>
                <a:latin typeface="Prompt" pitchFamily="34" charset="0"/>
                <a:ea typeface="Prompt" pitchFamily="34" charset="-122"/>
                <a:cs typeface="Prompt" pitchFamily="34" charset="-120"/>
              </a:rPr>
              <a:t>Climate Change Adaptation</a:t>
            </a:r>
            <a:endParaRPr lang="en-US" sz="1926" dirty="0"/>
          </a:p>
        </p:txBody>
      </p:sp>
      <p:sp>
        <p:nvSpPr>
          <p:cNvPr id="14" name="Text 10"/>
          <p:cNvSpPr/>
          <p:nvPr/>
        </p:nvSpPr>
        <p:spPr>
          <a:xfrm>
            <a:off x="9471422" y="5276969"/>
            <a:ext cx="2961323" cy="1760934"/>
          </a:xfrm>
          <a:prstGeom prst="rect">
            <a:avLst/>
          </a:prstGeom>
          <a:noFill/>
          <a:ln/>
        </p:spPr>
        <p:txBody>
          <a:bodyPr wrap="square" rtlCol="0" anchor="t"/>
          <a:lstStyle/>
          <a:p>
            <a:pPr marL="0" indent="0">
              <a:lnSpc>
                <a:spcPts val="2774"/>
              </a:lnSpc>
              <a:buNone/>
            </a:pPr>
            <a:r>
              <a:rPr lang="en-US" sz="1734" dirty="0">
                <a:solidFill>
                  <a:srgbClr val="DAD8E9"/>
                </a:solidFill>
                <a:latin typeface="Mukta" pitchFamily="34" charset="0"/>
                <a:ea typeface="Mukta" pitchFamily="34" charset="-122"/>
                <a:cs typeface="Mukta" pitchFamily="34" charset="-120"/>
              </a:rPr>
              <a:t>Farmers are adapting to changing climate patterns by adopting drought-resistant crops and sustainable farming practices.</a:t>
            </a:r>
            <a:endParaRPr lang="en-US" sz="173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02723" y="2098238"/>
            <a:ext cx="4968835" cy="4033123"/>
          </a:xfrm>
          <a:prstGeom prst="rect">
            <a:avLst/>
          </a:prstGeom>
        </p:spPr>
      </p:pic>
      <p:sp>
        <p:nvSpPr>
          <p:cNvPr id="6" name="Text 1"/>
          <p:cNvSpPr/>
          <p:nvPr/>
        </p:nvSpPr>
        <p:spPr>
          <a:xfrm>
            <a:off x="724495" y="1067395"/>
            <a:ext cx="5873948" cy="575072"/>
          </a:xfrm>
          <a:prstGeom prst="rect">
            <a:avLst/>
          </a:prstGeom>
          <a:noFill/>
          <a:ln/>
        </p:spPr>
        <p:txBody>
          <a:bodyPr wrap="none" rtlCol="0" anchor="t"/>
          <a:lstStyle/>
          <a:p>
            <a:pPr marL="0" indent="0">
              <a:lnSpc>
                <a:spcPts val="4528"/>
              </a:lnSpc>
              <a:buNone/>
            </a:pPr>
            <a:r>
              <a:rPr lang="en-US" sz="3622" dirty="0">
                <a:solidFill>
                  <a:srgbClr val="C6BFEE"/>
                </a:solidFill>
                <a:latin typeface="Prompt" pitchFamily="34" charset="0"/>
                <a:ea typeface="Prompt" pitchFamily="34" charset="-122"/>
                <a:cs typeface="Prompt" pitchFamily="34" charset="-120"/>
              </a:rPr>
              <a:t>Key Trends in Crop Yields</a:t>
            </a:r>
            <a:endParaRPr lang="en-US" sz="3622" dirty="0"/>
          </a:p>
        </p:txBody>
      </p:sp>
      <p:sp>
        <p:nvSpPr>
          <p:cNvPr id="7" name="Shape 2"/>
          <p:cNvSpPr/>
          <p:nvPr/>
        </p:nvSpPr>
        <p:spPr>
          <a:xfrm>
            <a:off x="1023580" y="1952982"/>
            <a:ext cx="22860" cy="5209223"/>
          </a:xfrm>
          <a:prstGeom prst="roundRect">
            <a:avLst>
              <a:gd name="adj" fmla="val 380348"/>
            </a:avLst>
          </a:prstGeom>
          <a:solidFill>
            <a:srgbClr val="6D4562"/>
          </a:solidFill>
          <a:ln/>
        </p:spPr>
      </p:sp>
      <p:sp>
        <p:nvSpPr>
          <p:cNvPr id="8" name="Shape 3"/>
          <p:cNvSpPr/>
          <p:nvPr/>
        </p:nvSpPr>
        <p:spPr>
          <a:xfrm>
            <a:off x="1245037" y="2407325"/>
            <a:ext cx="724495" cy="22860"/>
          </a:xfrm>
          <a:prstGeom prst="roundRect">
            <a:avLst>
              <a:gd name="adj" fmla="val 380348"/>
            </a:avLst>
          </a:prstGeom>
          <a:solidFill>
            <a:srgbClr val="6D4562"/>
          </a:solidFill>
          <a:ln/>
        </p:spPr>
      </p:sp>
      <p:sp>
        <p:nvSpPr>
          <p:cNvPr id="9" name="Shape 4"/>
          <p:cNvSpPr/>
          <p:nvPr/>
        </p:nvSpPr>
        <p:spPr>
          <a:xfrm>
            <a:off x="802124" y="2185868"/>
            <a:ext cx="465773" cy="465773"/>
          </a:xfrm>
          <a:prstGeom prst="roundRect">
            <a:avLst>
              <a:gd name="adj" fmla="val 18667"/>
            </a:avLst>
          </a:prstGeom>
          <a:solidFill>
            <a:srgbClr val="542C49"/>
          </a:solidFill>
          <a:ln w="7620">
            <a:solidFill>
              <a:srgbClr val="6D4562"/>
            </a:solidFill>
            <a:prstDash val="solid"/>
          </a:ln>
        </p:spPr>
      </p:sp>
      <p:sp>
        <p:nvSpPr>
          <p:cNvPr id="10" name="Text 5"/>
          <p:cNvSpPr/>
          <p:nvPr/>
        </p:nvSpPr>
        <p:spPr>
          <a:xfrm>
            <a:off x="983337" y="2280761"/>
            <a:ext cx="103227" cy="275987"/>
          </a:xfrm>
          <a:prstGeom prst="rect">
            <a:avLst/>
          </a:prstGeom>
          <a:noFill/>
          <a:ln/>
        </p:spPr>
        <p:txBody>
          <a:bodyPr wrap="none" rtlCol="0" anchor="t"/>
          <a:lstStyle/>
          <a:p>
            <a:pPr marL="0" indent="0" algn="ctr">
              <a:lnSpc>
                <a:spcPts val="2173"/>
              </a:lnSpc>
              <a:buNone/>
            </a:pPr>
            <a:r>
              <a:rPr lang="en-US" sz="2173" dirty="0">
                <a:solidFill>
                  <a:srgbClr val="DAD8E9"/>
                </a:solidFill>
                <a:latin typeface="Prompt" pitchFamily="34" charset="0"/>
                <a:ea typeface="Prompt" pitchFamily="34" charset="-122"/>
                <a:cs typeface="Prompt" pitchFamily="34" charset="-120"/>
              </a:rPr>
              <a:t>1</a:t>
            </a:r>
            <a:endParaRPr lang="en-US" sz="2173" dirty="0"/>
          </a:p>
        </p:txBody>
      </p:sp>
      <p:sp>
        <p:nvSpPr>
          <p:cNvPr id="11" name="Text 6"/>
          <p:cNvSpPr/>
          <p:nvPr/>
        </p:nvSpPr>
        <p:spPr>
          <a:xfrm>
            <a:off x="2173605" y="2159913"/>
            <a:ext cx="2300168" cy="287536"/>
          </a:xfrm>
          <a:prstGeom prst="rect">
            <a:avLst/>
          </a:prstGeom>
          <a:noFill/>
          <a:ln/>
        </p:spPr>
        <p:txBody>
          <a:bodyPr wrap="none" rtlCol="0" anchor="t"/>
          <a:lstStyle/>
          <a:p>
            <a:pPr marL="0" indent="0" algn="l">
              <a:lnSpc>
                <a:spcPts val="2264"/>
              </a:lnSpc>
              <a:buNone/>
            </a:pPr>
            <a:r>
              <a:rPr lang="en-US" sz="1811" dirty="0">
                <a:solidFill>
                  <a:srgbClr val="DAD8E9"/>
                </a:solidFill>
                <a:latin typeface="Prompt" pitchFamily="34" charset="0"/>
                <a:ea typeface="Prompt" pitchFamily="34" charset="-122"/>
                <a:cs typeface="Prompt" pitchFamily="34" charset="-120"/>
              </a:rPr>
              <a:t>Wheat</a:t>
            </a:r>
            <a:endParaRPr lang="en-US" sz="1811" dirty="0"/>
          </a:p>
        </p:txBody>
      </p:sp>
      <p:sp>
        <p:nvSpPr>
          <p:cNvPr id="12" name="Text 7"/>
          <p:cNvSpPr/>
          <p:nvPr/>
        </p:nvSpPr>
        <p:spPr>
          <a:xfrm>
            <a:off x="2173605" y="2571631"/>
            <a:ext cx="6245900" cy="662464"/>
          </a:xfrm>
          <a:prstGeom prst="rect">
            <a:avLst/>
          </a:prstGeom>
          <a:noFill/>
          <a:ln/>
        </p:spPr>
        <p:txBody>
          <a:bodyPr wrap="square" rtlCol="0" anchor="t"/>
          <a:lstStyle/>
          <a:p>
            <a:pPr marL="0" indent="0" algn="l">
              <a:lnSpc>
                <a:spcPts val="2608"/>
              </a:lnSpc>
              <a:buNone/>
            </a:pPr>
            <a:r>
              <a:rPr lang="en-US" sz="1630" dirty="0">
                <a:solidFill>
                  <a:srgbClr val="DAD8E9"/>
                </a:solidFill>
                <a:latin typeface="Mukta" pitchFamily="34" charset="0"/>
                <a:ea typeface="Mukta" pitchFamily="34" charset="-122"/>
                <a:cs typeface="Mukta" pitchFamily="34" charset="-120"/>
              </a:rPr>
              <a:t>India is the world's second-largest wheat producer, with yields consistently increasing due to improved varieties and farming techniques.</a:t>
            </a:r>
            <a:endParaRPr lang="en-US" sz="1630" dirty="0"/>
          </a:p>
        </p:txBody>
      </p:sp>
      <p:sp>
        <p:nvSpPr>
          <p:cNvPr id="13" name="Shape 8"/>
          <p:cNvSpPr/>
          <p:nvPr/>
        </p:nvSpPr>
        <p:spPr>
          <a:xfrm>
            <a:off x="1245037" y="4102298"/>
            <a:ext cx="724495" cy="22860"/>
          </a:xfrm>
          <a:prstGeom prst="roundRect">
            <a:avLst>
              <a:gd name="adj" fmla="val 380348"/>
            </a:avLst>
          </a:prstGeom>
          <a:solidFill>
            <a:srgbClr val="6D4562"/>
          </a:solidFill>
          <a:ln/>
        </p:spPr>
      </p:sp>
      <p:sp>
        <p:nvSpPr>
          <p:cNvPr id="14" name="Shape 9"/>
          <p:cNvSpPr/>
          <p:nvPr/>
        </p:nvSpPr>
        <p:spPr>
          <a:xfrm>
            <a:off x="802124" y="3880842"/>
            <a:ext cx="465773" cy="465773"/>
          </a:xfrm>
          <a:prstGeom prst="roundRect">
            <a:avLst>
              <a:gd name="adj" fmla="val 18667"/>
            </a:avLst>
          </a:prstGeom>
          <a:solidFill>
            <a:srgbClr val="542C49"/>
          </a:solidFill>
          <a:ln w="7620">
            <a:solidFill>
              <a:srgbClr val="6D4562"/>
            </a:solidFill>
            <a:prstDash val="solid"/>
          </a:ln>
        </p:spPr>
      </p:sp>
      <p:sp>
        <p:nvSpPr>
          <p:cNvPr id="15" name="Text 10"/>
          <p:cNvSpPr/>
          <p:nvPr/>
        </p:nvSpPr>
        <p:spPr>
          <a:xfrm>
            <a:off x="954167" y="3975735"/>
            <a:ext cx="161568" cy="275987"/>
          </a:xfrm>
          <a:prstGeom prst="rect">
            <a:avLst/>
          </a:prstGeom>
          <a:noFill/>
          <a:ln/>
        </p:spPr>
        <p:txBody>
          <a:bodyPr wrap="none" rtlCol="0" anchor="t"/>
          <a:lstStyle/>
          <a:p>
            <a:pPr marL="0" indent="0" algn="ctr">
              <a:lnSpc>
                <a:spcPts val="2173"/>
              </a:lnSpc>
              <a:buNone/>
            </a:pPr>
            <a:r>
              <a:rPr lang="en-US" sz="2173" dirty="0">
                <a:solidFill>
                  <a:srgbClr val="DAD8E9"/>
                </a:solidFill>
                <a:latin typeface="Prompt" pitchFamily="34" charset="0"/>
                <a:ea typeface="Prompt" pitchFamily="34" charset="-122"/>
                <a:cs typeface="Prompt" pitchFamily="34" charset="-120"/>
              </a:rPr>
              <a:t>2</a:t>
            </a:r>
            <a:endParaRPr lang="en-US" sz="2173" dirty="0"/>
          </a:p>
        </p:txBody>
      </p:sp>
      <p:sp>
        <p:nvSpPr>
          <p:cNvPr id="16" name="Text 11"/>
          <p:cNvSpPr/>
          <p:nvPr/>
        </p:nvSpPr>
        <p:spPr>
          <a:xfrm>
            <a:off x="2173605" y="3854887"/>
            <a:ext cx="2300168" cy="287536"/>
          </a:xfrm>
          <a:prstGeom prst="rect">
            <a:avLst/>
          </a:prstGeom>
          <a:noFill/>
          <a:ln/>
        </p:spPr>
        <p:txBody>
          <a:bodyPr wrap="none" rtlCol="0" anchor="t"/>
          <a:lstStyle/>
          <a:p>
            <a:pPr marL="0" indent="0" algn="l">
              <a:lnSpc>
                <a:spcPts val="2264"/>
              </a:lnSpc>
              <a:buNone/>
            </a:pPr>
            <a:r>
              <a:rPr lang="en-US" sz="1811" dirty="0">
                <a:solidFill>
                  <a:srgbClr val="DAD8E9"/>
                </a:solidFill>
                <a:latin typeface="Prompt" pitchFamily="34" charset="0"/>
                <a:ea typeface="Prompt" pitchFamily="34" charset="-122"/>
                <a:cs typeface="Prompt" pitchFamily="34" charset="-120"/>
              </a:rPr>
              <a:t>Rice</a:t>
            </a:r>
            <a:endParaRPr lang="en-US" sz="1811" dirty="0"/>
          </a:p>
        </p:txBody>
      </p:sp>
      <p:sp>
        <p:nvSpPr>
          <p:cNvPr id="17" name="Text 12"/>
          <p:cNvSpPr/>
          <p:nvPr/>
        </p:nvSpPr>
        <p:spPr>
          <a:xfrm>
            <a:off x="2173605" y="4266605"/>
            <a:ext cx="6245900" cy="993696"/>
          </a:xfrm>
          <a:prstGeom prst="rect">
            <a:avLst/>
          </a:prstGeom>
          <a:noFill/>
          <a:ln/>
        </p:spPr>
        <p:txBody>
          <a:bodyPr wrap="square" rtlCol="0" anchor="t"/>
          <a:lstStyle/>
          <a:p>
            <a:pPr marL="0" indent="0" algn="l">
              <a:lnSpc>
                <a:spcPts val="2608"/>
              </a:lnSpc>
              <a:buNone/>
            </a:pPr>
            <a:r>
              <a:rPr lang="en-US" sz="1630" dirty="0">
                <a:solidFill>
                  <a:srgbClr val="DAD8E9"/>
                </a:solidFill>
                <a:latin typeface="Mukta" pitchFamily="34" charset="0"/>
                <a:ea typeface="Mukta" pitchFamily="34" charset="-122"/>
                <a:cs typeface="Mukta" pitchFamily="34" charset="-120"/>
              </a:rPr>
              <a:t>Rice production is concentrated in the eastern and southern regions, with yields showing steady growth, driven by irrigation and advancements in seed technology.</a:t>
            </a:r>
            <a:endParaRPr lang="en-US" sz="1630" dirty="0"/>
          </a:p>
        </p:txBody>
      </p:sp>
      <p:sp>
        <p:nvSpPr>
          <p:cNvPr id="18" name="Shape 13"/>
          <p:cNvSpPr/>
          <p:nvPr/>
        </p:nvSpPr>
        <p:spPr>
          <a:xfrm>
            <a:off x="1245037" y="6128504"/>
            <a:ext cx="724495" cy="22860"/>
          </a:xfrm>
          <a:prstGeom prst="roundRect">
            <a:avLst>
              <a:gd name="adj" fmla="val 380348"/>
            </a:avLst>
          </a:prstGeom>
          <a:solidFill>
            <a:srgbClr val="6D4562"/>
          </a:solidFill>
          <a:ln/>
        </p:spPr>
      </p:sp>
      <p:sp>
        <p:nvSpPr>
          <p:cNvPr id="19" name="Shape 14"/>
          <p:cNvSpPr/>
          <p:nvPr/>
        </p:nvSpPr>
        <p:spPr>
          <a:xfrm>
            <a:off x="802124" y="5907048"/>
            <a:ext cx="465773" cy="465773"/>
          </a:xfrm>
          <a:prstGeom prst="roundRect">
            <a:avLst>
              <a:gd name="adj" fmla="val 18667"/>
            </a:avLst>
          </a:prstGeom>
          <a:solidFill>
            <a:srgbClr val="542C49"/>
          </a:solidFill>
          <a:ln w="7620">
            <a:solidFill>
              <a:srgbClr val="6D4562"/>
            </a:solidFill>
            <a:prstDash val="solid"/>
          </a:ln>
        </p:spPr>
      </p:sp>
      <p:sp>
        <p:nvSpPr>
          <p:cNvPr id="20" name="Text 15"/>
          <p:cNvSpPr/>
          <p:nvPr/>
        </p:nvSpPr>
        <p:spPr>
          <a:xfrm>
            <a:off x="954881" y="6001941"/>
            <a:ext cx="160139" cy="275987"/>
          </a:xfrm>
          <a:prstGeom prst="rect">
            <a:avLst/>
          </a:prstGeom>
          <a:noFill/>
          <a:ln/>
        </p:spPr>
        <p:txBody>
          <a:bodyPr wrap="none" rtlCol="0" anchor="t"/>
          <a:lstStyle/>
          <a:p>
            <a:pPr marL="0" indent="0" algn="ctr">
              <a:lnSpc>
                <a:spcPts val="2173"/>
              </a:lnSpc>
              <a:buNone/>
            </a:pPr>
            <a:r>
              <a:rPr lang="en-US" sz="2173" dirty="0">
                <a:solidFill>
                  <a:srgbClr val="DAD8E9"/>
                </a:solidFill>
                <a:latin typeface="Prompt" pitchFamily="34" charset="0"/>
                <a:ea typeface="Prompt" pitchFamily="34" charset="-122"/>
                <a:cs typeface="Prompt" pitchFamily="34" charset="-120"/>
              </a:rPr>
              <a:t>3</a:t>
            </a:r>
            <a:endParaRPr lang="en-US" sz="2173" dirty="0"/>
          </a:p>
        </p:txBody>
      </p:sp>
      <p:sp>
        <p:nvSpPr>
          <p:cNvPr id="21" name="Text 16"/>
          <p:cNvSpPr/>
          <p:nvPr/>
        </p:nvSpPr>
        <p:spPr>
          <a:xfrm>
            <a:off x="2173605" y="5881092"/>
            <a:ext cx="2300168" cy="287536"/>
          </a:xfrm>
          <a:prstGeom prst="rect">
            <a:avLst/>
          </a:prstGeom>
          <a:noFill/>
          <a:ln/>
        </p:spPr>
        <p:txBody>
          <a:bodyPr wrap="none" rtlCol="0" anchor="t"/>
          <a:lstStyle/>
          <a:p>
            <a:pPr marL="0" indent="0" algn="l">
              <a:lnSpc>
                <a:spcPts val="2264"/>
              </a:lnSpc>
              <a:buNone/>
            </a:pPr>
            <a:r>
              <a:rPr lang="en-US" sz="1811" dirty="0">
                <a:solidFill>
                  <a:srgbClr val="DAD8E9"/>
                </a:solidFill>
                <a:latin typeface="Prompt" pitchFamily="34" charset="0"/>
                <a:ea typeface="Prompt" pitchFamily="34" charset="-122"/>
                <a:cs typeface="Prompt" pitchFamily="34" charset="-120"/>
              </a:rPr>
              <a:t>Pulses</a:t>
            </a:r>
            <a:endParaRPr lang="en-US" sz="1811" dirty="0"/>
          </a:p>
        </p:txBody>
      </p:sp>
      <p:sp>
        <p:nvSpPr>
          <p:cNvPr id="22" name="Text 17"/>
          <p:cNvSpPr/>
          <p:nvPr/>
        </p:nvSpPr>
        <p:spPr>
          <a:xfrm>
            <a:off x="2173605" y="6292810"/>
            <a:ext cx="6245900" cy="662464"/>
          </a:xfrm>
          <a:prstGeom prst="rect">
            <a:avLst/>
          </a:prstGeom>
          <a:noFill/>
          <a:ln/>
        </p:spPr>
        <p:txBody>
          <a:bodyPr wrap="square" rtlCol="0" anchor="t"/>
          <a:lstStyle/>
          <a:p>
            <a:pPr marL="0" indent="0" algn="l">
              <a:lnSpc>
                <a:spcPts val="2608"/>
              </a:lnSpc>
              <a:buNone/>
            </a:pPr>
            <a:r>
              <a:rPr lang="en-US" sz="1630" dirty="0">
                <a:solidFill>
                  <a:srgbClr val="DAD8E9"/>
                </a:solidFill>
                <a:latin typeface="Mukta" pitchFamily="34" charset="0"/>
                <a:ea typeface="Mukta" pitchFamily="34" charset="-122"/>
                <a:cs typeface="Mukta" pitchFamily="34" charset="-120"/>
              </a:rPr>
              <a:t>Pulse crops, including lentils and chickpeas, have seen a rise in production, attributed to government initiatives promoting their cultivation.</a:t>
            </a:r>
            <a:endParaRPr lang="en-US" sz="163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1321356" y="2267307"/>
            <a:ext cx="10478572" cy="685800"/>
          </a:xfrm>
          <a:prstGeom prst="rect">
            <a:avLst/>
          </a:prstGeom>
          <a:noFill/>
          <a:ln/>
        </p:spPr>
        <p:txBody>
          <a:bodyPr wrap="none" rtlCol="0" anchor="t"/>
          <a:lstStyle/>
          <a:p>
            <a:pPr marL="0" indent="0">
              <a:lnSpc>
                <a:spcPts val="5400"/>
              </a:lnSpc>
              <a:buNone/>
            </a:pPr>
            <a:r>
              <a:rPr lang="en-US" sz="4320" dirty="0">
                <a:solidFill>
                  <a:srgbClr val="C6BFEE"/>
                </a:solidFill>
                <a:latin typeface="Prompt" pitchFamily="34" charset="0"/>
                <a:ea typeface="Prompt" pitchFamily="34" charset="-122"/>
                <a:cs typeface="Prompt" pitchFamily="34" charset="-120"/>
              </a:rPr>
              <a:t>Regional Variations in Crop Production</a:t>
            </a:r>
            <a:endParaRPr lang="en-US" sz="4320" dirty="0"/>
          </a:p>
        </p:txBody>
      </p:sp>
      <p:sp>
        <p:nvSpPr>
          <p:cNvPr id="5" name="Text 2"/>
          <p:cNvSpPr/>
          <p:nvPr/>
        </p:nvSpPr>
        <p:spPr>
          <a:xfrm>
            <a:off x="1321356" y="3570208"/>
            <a:ext cx="2743200" cy="342900"/>
          </a:xfrm>
          <a:prstGeom prst="rect">
            <a:avLst/>
          </a:prstGeom>
          <a:noFill/>
          <a:ln/>
        </p:spPr>
        <p:txBody>
          <a:bodyPr wrap="none" rtlCol="0" anchor="t"/>
          <a:lstStyle/>
          <a:p>
            <a:pPr marL="0" indent="0">
              <a:lnSpc>
                <a:spcPts val="2700"/>
              </a:lnSpc>
              <a:buNone/>
            </a:pPr>
            <a:r>
              <a:rPr lang="en-US" sz="2160" dirty="0">
                <a:solidFill>
                  <a:srgbClr val="C6BFEE"/>
                </a:solidFill>
                <a:latin typeface="Prompt" pitchFamily="34" charset="0"/>
                <a:ea typeface="Prompt" pitchFamily="34" charset="-122"/>
                <a:cs typeface="Prompt" pitchFamily="34" charset="-120"/>
              </a:rPr>
              <a:t>Northern Plains</a:t>
            </a:r>
            <a:endParaRPr lang="en-US" sz="2160" dirty="0"/>
          </a:p>
        </p:txBody>
      </p:sp>
      <p:sp>
        <p:nvSpPr>
          <p:cNvPr id="6" name="Text 3"/>
          <p:cNvSpPr/>
          <p:nvPr/>
        </p:nvSpPr>
        <p:spPr>
          <a:xfrm>
            <a:off x="1321356" y="4159925"/>
            <a:ext cx="3593902" cy="1580198"/>
          </a:xfrm>
          <a:prstGeom prst="rect">
            <a:avLst/>
          </a:prstGeom>
          <a:noFill/>
          <a:ln/>
        </p:spPr>
        <p:txBody>
          <a:bodyPr wrap="square" rtlCol="0" anchor="t"/>
          <a:lstStyle/>
          <a:p>
            <a:pPr marL="0" indent="0">
              <a:lnSpc>
                <a:spcPts val="3110"/>
              </a:lnSpc>
              <a:buNone/>
            </a:pPr>
            <a:r>
              <a:rPr lang="en-US" sz="1944" dirty="0">
                <a:solidFill>
                  <a:srgbClr val="DAD8E9"/>
                </a:solidFill>
                <a:latin typeface="Mukta" pitchFamily="34" charset="0"/>
                <a:ea typeface="Mukta" pitchFamily="34" charset="-122"/>
                <a:cs typeface="Mukta" pitchFamily="34" charset="-120"/>
              </a:rPr>
              <a:t>This region is a major producer of wheat, rice, and sugarcane, benefiting from fertile soil and ample irrigation.</a:t>
            </a:r>
            <a:endParaRPr lang="en-US" sz="1944" dirty="0"/>
          </a:p>
        </p:txBody>
      </p:sp>
      <p:sp>
        <p:nvSpPr>
          <p:cNvPr id="7" name="Text 4"/>
          <p:cNvSpPr/>
          <p:nvPr/>
        </p:nvSpPr>
        <p:spPr>
          <a:xfrm>
            <a:off x="5525095" y="3570208"/>
            <a:ext cx="2743200" cy="342900"/>
          </a:xfrm>
          <a:prstGeom prst="rect">
            <a:avLst/>
          </a:prstGeom>
          <a:noFill/>
          <a:ln/>
        </p:spPr>
        <p:txBody>
          <a:bodyPr wrap="none" rtlCol="0" anchor="t"/>
          <a:lstStyle/>
          <a:p>
            <a:pPr marL="0" indent="0">
              <a:lnSpc>
                <a:spcPts val="2700"/>
              </a:lnSpc>
              <a:buNone/>
            </a:pPr>
            <a:r>
              <a:rPr lang="en-US" sz="2160" dirty="0">
                <a:solidFill>
                  <a:srgbClr val="C6BFEE"/>
                </a:solidFill>
                <a:latin typeface="Prompt" pitchFamily="34" charset="0"/>
                <a:ea typeface="Prompt" pitchFamily="34" charset="-122"/>
                <a:cs typeface="Prompt" pitchFamily="34" charset="-120"/>
              </a:rPr>
              <a:t>Eastern India</a:t>
            </a:r>
            <a:endParaRPr lang="en-US" sz="2160" dirty="0"/>
          </a:p>
        </p:txBody>
      </p:sp>
      <p:sp>
        <p:nvSpPr>
          <p:cNvPr id="8" name="Text 5"/>
          <p:cNvSpPr/>
          <p:nvPr/>
        </p:nvSpPr>
        <p:spPr>
          <a:xfrm>
            <a:off x="5525095" y="4159925"/>
            <a:ext cx="3593902" cy="1580198"/>
          </a:xfrm>
          <a:prstGeom prst="rect">
            <a:avLst/>
          </a:prstGeom>
          <a:noFill/>
          <a:ln/>
        </p:spPr>
        <p:txBody>
          <a:bodyPr wrap="square" rtlCol="0" anchor="t"/>
          <a:lstStyle/>
          <a:p>
            <a:pPr marL="0" indent="0">
              <a:lnSpc>
                <a:spcPts val="3110"/>
              </a:lnSpc>
              <a:buNone/>
            </a:pPr>
            <a:r>
              <a:rPr lang="en-US" sz="1944" dirty="0">
                <a:solidFill>
                  <a:srgbClr val="DAD8E9"/>
                </a:solidFill>
                <a:latin typeface="Mukta" pitchFamily="34" charset="0"/>
                <a:ea typeface="Mukta" pitchFamily="34" charset="-122"/>
                <a:cs typeface="Mukta" pitchFamily="34" charset="-120"/>
              </a:rPr>
              <a:t>Known for its production of rice, jute, and tea, this region faces challenges due to heavy rainfall and susceptibility to floods.</a:t>
            </a:r>
            <a:endParaRPr lang="en-US" sz="1944" dirty="0"/>
          </a:p>
        </p:txBody>
      </p:sp>
      <p:sp>
        <p:nvSpPr>
          <p:cNvPr id="9" name="Text 6"/>
          <p:cNvSpPr/>
          <p:nvPr/>
        </p:nvSpPr>
        <p:spPr>
          <a:xfrm>
            <a:off x="9728835" y="3570208"/>
            <a:ext cx="2743200" cy="342900"/>
          </a:xfrm>
          <a:prstGeom prst="rect">
            <a:avLst/>
          </a:prstGeom>
          <a:noFill/>
          <a:ln/>
        </p:spPr>
        <p:txBody>
          <a:bodyPr wrap="none" rtlCol="0" anchor="t"/>
          <a:lstStyle/>
          <a:p>
            <a:pPr marL="0" indent="0">
              <a:lnSpc>
                <a:spcPts val="2700"/>
              </a:lnSpc>
              <a:buNone/>
            </a:pPr>
            <a:r>
              <a:rPr lang="en-US" sz="2160" dirty="0">
                <a:solidFill>
                  <a:srgbClr val="C6BFEE"/>
                </a:solidFill>
                <a:latin typeface="Prompt" pitchFamily="34" charset="0"/>
                <a:ea typeface="Prompt" pitchFamily="34" charset="-122"/>
                <a:cs typeface="Prompt" pitchFamily="34" charset="-120"/>
              </a:rPr>
              <a:t>Southern India</a:t>
            </a:r>
            <a:endParaRPr lang="en-US" sz="2160" dirty="0"/>
          </a:p>
        </p:txBody>
      </p:sp>
      <p:sp>
        <p:nvSpPr>
          <p:cNvPr id="10" name="Text 7"/>
          <p:cNvSpPr/>
          <p:nvPr/>
        </p:nvSpPr>
        <p:spPr>
          <a:xfrm>
            <a:off x="9728835" y="4159925"/>
            <a:ext cx="3593902" cy="1580198"/>
          </a:xfrm>
          <a:prstGeom prst="rect">
            <a:avLst/>
          </a:prstGeom>
          <a:noFill/>
          <a:ln/>
        </p:spPr>
        <p:txBody>
          <a:bodyPr wrap="square" rtlCol="0" anchor="t"/>
          <a:lstStyle/>
          <a:p>
            <a:pPr marL="0" indent="0">
              <a:lnSpc>
                <a:spcPts val="3110"/>
              </a:lnSpc>
              <a:buNone/>
            </a:pPr>
            <a:r>
              <a:rPr lang="en-US" sz="1944" dirty="0">
                <a:solidFill>
                  <a:srgbClr val="DAD8E9"/>
                </a:solidFill>
                <a:latin typeface="Mukta" pitchFamily="34" charset="0"/>
                <a:ea typeface="Mukta" pitchFamily="34" charset="-122"/>
                <a:cs typeface="Mukta" pitchFamily="34" charset="-120"/>
              </a:rPr>
              <a:t>This region boasts diverse crops, including rice, sugarcane, coffee, and spices, and is recognized for its high productivity.</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42530" y="2276832"/>
            <a:ext cx="5001220" cy="3675936"/>
          </a:xfrm>
          <a:prstGeom prst="rect">
            <a:avLst/>
          </a:prstGeom>
        </p:spPr>
      </p:pic>
      <p:sp>
        <p:nvSpPr>
          <p:cNvPr id="6" name="Text 1"/>
          <p:cNvSpPr/>
          <p:nvPr/>
        </p:nvSpPr>
        <p:spPr>
          <a:xfrm>
            <a:off x="6165533" y="958810"/>
            <a:ext cx="6351389" cy="538996"/>
          </a:xfrm>
          <a:prstGeom prst="rect">
            <a:avLst/>
          </a:prstGeom>
          <a:noFill/>
          <a:ln/>
        </p:spPr>
        <p:txBody>
          <a:bodyPr wrap="none" rtlCol="0" anchor="t"/>
          <a:lstStyle/>
          <a:p>
            <a:pPr marL="0" indent="0">
              <a:lnSpc>
                <a:spcPts val="4245"/>
              </a:lnSpc>
              <a:buNone/>
            </a:pPr>
            <a:r>
              <a:rPr lang="en-US" sz="3396" dirty="0">
                <a:solidFill>
                  <a:srgbClr val="C6BFEE"/>
                </a:solidFill>
                <a:latin typeface="Prompt" pitchFamily="34" charset="0"/>
                <a:ea typeface="Prompt" pitchFamily="34" charset="-122"/>
                <a:cs typeface="Prompt" pitchFamily="34" charset="-120"/>
              </a:rPr>
              <a:t>Challenges and Opportunities</a:t>
            </a:r>
            <a:endParaRPr lang="en-US" sz="3396" dirty="0"/>
          </a:p>
        </p:txBody>
      </p:sp>
      <p:sp>
        <p:nvSpPr>
          <p:cNvPr id="7" name="Shape 2"/>
          <p:cNvSpPr/>
          <p:nvPr/>
        </p:nvSpPr>
        <p:spPr>
          <a:xfrm>
            <a:off x="6165533" y="2007037"/>
            <a:ext cx="436602" cy="436602"/>
          </a:xfrm>
          <a:prstGeom prst="roundRect">
            <a:avLst>
              <a:gd name="adj" fmla="val 18668"/>
            </a:avLst>
          </a:prstGeom>
          <a:solidFill>
            <a:srgbClr val="542C49"/>
          </a:solidFill>
          <a:ln w="7620">
            <a:solidFill>
              <a:srgbClr val="6D4562"/>
            </a:solidFill>
            <a:prstDash val="solid"/>
          </a:ln>
        </p:spPr>
      </p:sp>
      <p:sp>
        <p:nvSpPr>
          <p:cNvPr id="8" name="Text 3"/>
          <p:cNvSpPr/>
          <p:nvPr/>
        </p:nvSpPr>
        <p:spPr>
          <a:xfrm>
            <a:off x="6335435" y="2095976"/>
            <a:ext cx="96798" cy="258723"/>
          </a:xfrm>
          <a:prstGeom prst="rect">
            <a:avLst/>
          </a:prstGeom>
          <a:noFill/>
          <a:ln/>
        </p:spPr>
        <p:txBody>
          <a:bodyPr wrap="none" rtlCol="0" anchor="t"/>
          <a:lstStyle/>
          <a:p>
            <a:pPr marL="0" indent="0" algn="ctr">
              <a:lnSpc>
                <a:spcPts val="2037"/>
              </a:lnSpc>
              <a:buNone/>
            </a:pPr>
            <a:r>
              <a:rPr lang="en-US" sz="2037" dirty="0">
                <a:solidFill>
                  <a:srgbClr val="DAD8E9"/>
                </a:solidFill>
                <a:latin typeface="Prompt" pitchFamily="34" charset="0"/>
                <a:ea typeface="Prompt" pitchFamily="34" charset="-122"/>
                <a:cs typeface="Prompt" pitchFamily="34" charset="-120"/>
              </a:rPr>
              <a:t>1</a:t>
            </a:r>
            <a:endParaRPr lang="en-US" sz="2037" dirty="0"/>
          </a:p>
        </p:txBody>
      </p:sp>
      <p:sp>
        <p:nvSpPr>
          <p:cNvPr id="9" name="Text 4"/>
          <p:cNvSpPr/>
          <p:nvPr/>
        </p:nvSpPr>
        <p:spPr>
          <a:xfrm>
            <a:off x="6796087" y="2007037"/>
            <a:ext cx="2156222" cy="269438"/>
          </a:xfrm>
          <a:prstGeom prst="rect">
            <a:avLst/>
          </a:prstGeom>
          <a:noFill/>
          <a:ln/>
        </p:spPr>
        <p:txBody>
          <a:bodyPr wrap="none" rtlCol="0" anchor="t"/>
          <a:lstStyle/>
          <a:p>
            <a:pPr marL="0" indent="0">
              <a:lnSpc>
                <a:spcPts val="2122"/>
              </a:lnSpc>
              <a:buNone/>
            </a:pPr>
            <a:r>
              <a:rPr lang="en-US" sz="1698" dirty="0">
                <a:solidFill>
                  <a:srgbClr val="DAD8E9"/>
                </a:solidFill>
                <a:latin typeface="Prompt" pitchFamily="34" charset="0"/>
                <a:ea typeface="Prompt" pitchFamily="34" charset="-122"/>
                <a:cs typeface="Prompt" pitchFamily="34" charset="-120"/>
              </a:rPr>
              <a:t>Climate Change</a:t>
            </a:r>
            <a:endParaRPr lang="en-US" sz="1698" dirty="0"/>
          </a:p>
        </p:txBody>
      </p:sp>
      <p:sp>
        <p:nvSpPr>
          <p:cNvPr id="10" name="Text 5"/>
          <p:cNvSpPr/>
          <p:nvPr/>
        </p:nvSpPr>
        <p:spPr>
          <a:xfrm>
            <a:off x="6796087" y="2392799"/>
            <a:ext cx="7155180" cy="621030"/>
          </a:xfrm>
          <a:prstGeom prst="rect">
            <a:avLst/>
          </a:prstGeom>
          <a:noFill/>
          <a:ln/>
        </p:spPr>
        <p:txBody>
          <a:bodyPr wrap="square" rtlCol="0" anchor="t"/>
          <a:lstStyle/>
          <a:p>
            <a:pPr marL="0" indent="0">
              <a:lnSpc>
                <a:spcPts val="2445"/>
              </a:lnSpc>
              <a:buNone/>
            </a:pPr>
            <a:r>
              <a:rPr lang="en-US" sz="1528" dirty="0">
                <a:solidFill>
                  <a:srgbClr val="DAD8E9"/>
                </a:solidFill>
                <a:latin typeface="Mukta" pitchFamily="34" charset="0"/>
                <a:ea typeface="Mukta" pitchFamily="34" charset="-122"/>
                <a:cs typeface="Mukta" pitchFamily="34" charset="-120"/>
              </a:rPr>
              <a:t>Extreme weather events and changing rainfall patterns pose significant risks to crop production.</a:t>
            </a:r>
            <a:endParaRPr lang="en-US" sz="1528" dirty="0"/>
          </a:p>
        </p:txBody>
      </p:sp>
      <p:sp>
        <p:nvSpPr>
          <p:cNvPr id="11" name="Shape 6"/>
          <p:cNvSpPr/>
          <p:nvPr/>
        </p:nvSpPr>
        <p:spPr>
          <a:xfrm>
            <a:off x="6165533" y="3426023"/>
            <a:ext cx="436602" cy="436602"/>
          </a:xfrm>
          <a:prstGeom prst="roundRect">
            <a:avLst>
              <a:gd name="adj" fmla="val 18668"/>
            </a:avLst>
          </a:prstGeom>
          <a:solidFill>
            <a:srgbClr val="542C49"/>
          </a:solidFill>
          <a:ln w="7620">
            <a:solidFill>
              <a:srgbClr val="6D4562"/>
            </a:solidFill>
            <a:prstDash val="solid"/>
          </a:ln>
        </p:spPr>
      </p:sp>
      <p:sp>
        <p:nvSpPr>
          <p:cNvPr id="12" name="Text 7"/>
          <p:cNvSpPr/>
          <p:nvPr/>
        </p:nvSpPr>
        <p:spPr>
          <a:xfrm>
            <a:off x="6308169" y="3514963"/>
            <a:ext cx="151328" cy="258723"/>
          </a:xfrm>
          <a:prstGeom prst="rect">
            <a:avLst/>
          </a:prstGeom>
          <a:noFill/>
          <a:ln/>
        </p:spPr>
        <p:txBody>
          <a:bodyPr wrap="none" rtlCol="0" anchor="t"/>
          <a:lstStyle/>
          <a:p>
            <a:pPr marL="0" indent="0" algn="ctr">
              <a:lnSpc>
                <a:spcPts val="2037"/>
              </a:lnSpc>
              <a:buNone/>
            </a:pPr>
            <a:r>
              <a:rPr lang="en-US" sz="2037" dirty="0">
                <a:solidFill>
                  <a:srgbClr val="DAD8E9"/>
                </a:solidFill>
                <a:latin typeface="Prompt" pitchFamily="34" charset="0"/>
                <a:ea typeface="Prompt" pitchFamily="34" charset="-122"/>
                <a:cs typeface="Prompt" pitchFamily="34" charset="-120"/>
              </a:rPr>
              <a:t>2</a:t>
            </a:r>
            <a:endParaRPr lang="en-US" sz="2037" dirty="0"/>
          </a:p>
        </p:txBody>
      </p:sp>
      <p:sp>
        <p:nvSpPr>
          <p:cNvPr id="13" name="Text 8"/>
          <p:cNvSpPr/>
          <p:nvPr/>
        </p:nvSpPr>
        <p:spPr>
          <a:xfrm>
            <a:off x="6796087" y="3426023"/>
            <a:ext cx="2156222" cy="269438"/>
          </a:xfrm>
          <a:prstGeom prst="rect">
            <a:avLst/>
          </a:prstGeom>
          <a:noFill/>
          <a:ln/>
        </p:spPr>
        <p:txBody>
          <a:bodyPr wrap="none" rtlCol="0" anchor="t"/>
          <a:lstStyle/>
          <a:p>
            <a:pPr marL="0" indent="0">
              <a:lnSpc>
                <a:spcPts val="2122"/>
              </a:lnSpc>
              <a:buNone/>
            </a:pPr>
            <a:r>
              <a:rPr lang="en-US" sz="1698" dirty="0">
                <a:solidFill>
                  <a:srgbClr val="DAD8E9"/>
                </a:solidFill>
                <a:latin typeface="Prompt" pitchFamily="34" charset="0"/>
                <a:ea typeface="Prompt" pitchFamily="34" charset="-122"/>
                <a:cs typeface="Prompt" pitchFamily="34" charset="-120"/>
              </a:rPr>
              <a:t>Water Scarcity</a:t>
            </a:r>
            <a:endParaRPr lang="en-US" sz="1698" dirty="0"/>
          </a:p>
        </p:txBody>
      </p:sp>
      <p:sp>
        <p:nvSpPr>
          <p:cNvPr id="14" name="Text 9"/>
          <p:cNvSpPr/>
          <p:nvPr/>
        </p:nvSpPr>
        <p:spPr>
          <a:xfrm>
            <a:off x="6796087" y="3811786"/>
            <a:ext cx="7155180" cy="621030"/>
          </a:xfrm>
          <a:prstGeom prst="rect">
            <a:avLst/>
          </a:prstGeom>
          <a:noFill/>
          <a:ln/>
        </p:spPr>
        <p:txBody>
          <a:bodyPr wrap="square" rtlCol="0" anchor="t"/>
          <a:lstStyle/>
          <a:p>
            <a:pPr marL="0" indent="0">
              <a:lnSpc>
                <a:spcPts val="2445"/>
              </a:lnSpc>
              <a:buNone/>
            </a:pPr>
            <a:r>
              <a:rPr lang="en-US" sz="1528" dirty="0">
                <a:solidFill>
                  <a:srgbClr val="DAD8E9"/>
                </a:solidFill>
                <a:latin typeface="Mukta" pitchFamily="34" charset="0"/>
                <a:ea typeface="Mukta" pitchFamily="34" charset="-122"/>
                <a:cs typeface="Mukta" pitchFamily="34" charset="-120"/>
              </a:rPr>
              <a:t>Competition for water resources is intensifying, demanding efficient irrigation practices and water conservation measures.</a:t>
            </a:r>
            <a:endParaRPr lang="en-US" sz="1528" dirty="0"/>
          </a:p>
        </p:txBody>
      </p:sp>
      <p:sp>
        <p:nvSpPr>
          <p:cNvPr id="15" name="Shape 10"/>
          <p:cNvSpPr/>
          <p:nvPr/>
        </p:nvSpPr>
        <p:spPr>
          <a:xfrm>
            <a:off x="6165533" y="4845010"/>
            <a:ext cx="436602" cy="436602"/>
          </a:xfrm>
          <a:prstGeom prst="roundRect">
            <a:avLst>
              <a:gd name="adj" fmla="val 18668"/>
            </a:avLst>
          </a:prstGeom>
          <a:solidFill>
            <a:srgbClr val="542C49"/>
          </a:solidFill>
          <a:ln w="7620">
            <a:solidFill>
              <a:srgbClr val="6D4562"/>
            </a:solidFill>
            <a:prstDash val="solid"/>
          </a:ln>
        </p:spPr>
      </p:sp>
      <p:sp>
        <p:nvSpPr>
          <p:cNvPr id="16" name="Text 11"/>
          <p:cNvSpPr/>
          <p:nvPr/>
        </p:nvSpPr>
        <p:spPr>
          <a:xfrm>
            <a:off x="6308765" y="4933950"/>
            <a:ext cx="150019" cy="258723"/>
          </a:xfrm>
          <a:prstGeom prst="rect">
            <a:avLst/>
          </a:prstGeom>
          <a:noFill/>
          <a:ln/>
        </p:spPr>
        <p:txBody>
          <a:bodyPr wrap="none" rtlCol="0" anchor="t"/>
          <a:lstStyle/>
          <a:p>
            <a:pPr marL="0" indent="0" algn="ctr">
              <a:lnSpc>
                <a:spcPts val="2037"/>
              </a:lnSpc>
              <a:buNone/>
            </a:pPr>
            <a:r>
              <a:rPr lang="en-US" sz="2037" dirty="0">
                <a:solidFill>
                  <a:srgbClr val="DAD8E9"/>
                </a:solidFill>
                <a:latin typeface="Prompt" pitchFamily="34" charset="0"/>
                <a:ea typeface="Prompt" pitchFamily="34" charset="-122"/>
                <a:cs typeface="Prompt" pitchFamily="34" charset="-120"/>
              </a:rPr>
              <a:t>3</a:t>
            </a:r>
            <a:endParaRPr lang="en-US" sz="2037" dirty="0"/>
          </a:p>
        </p:txBody>
      </p:sp>
      <p:sp>
        <p:nvSpPr>
          <p:cNvPr id="17" name="Text 12"/>
          <p:cNvSpPr/>
          <p:nvPr/>
        </p:nvSpPr>
        <p:spPr>
          <a:xfrm>
            <a:off x="6796087" y="4845010"/>
            <a:ext cx="2156222" cy="269438"/>
          </a:xfrm>
          <a:prstGeom prst="rect">
            <a:avLst/>
          </a:prstGeom>
          <a:noFill/>
          <a:ln/>
        </p:spPr>
        <p:txBody>
          <a:bodyPr wrap="none" rtlCol="0" anchor="t"/>
          <a:lstStyle/>
          <a:p>
            <a:pPr marL="0" indent="0">
              <a:lnSpc>
                <a:spcPts val="2122"/>
              </a:lnSpc>
              <a:buNone/>
            </a:pPr>
            <a:r>
              <a:rPr lang="en-US" sz="1698" dirty="0">
                <a:solidFill>
                  <a:srgbClr val="DAD8E9"/>
                </a:solidFill>
                <a:latin typeface="Prompt" pitchFamily="34" charset="0"/>
                <a:ea typeface="Prompt" pitchFamily="34" charset="-122"/>
                <a:cs typeface="Prompt" pitchFamily="34" charset="-120"/>
              </a:rPr>
              <a:t>Market Volatility</a:t>
            </a:r>
            <a:endParaRPr lang="en-US" sz="1698" dirty="0"/>
          </a:p>
        </p:txBody>
      </p:sp>
      <p:sp>
        <p:nvSpPr>
          <p:cNvPr id="18" name="Text 13"/>
          <p:cNvSpPr/>
          <p:nvPr/>
        </p:nvSpPr>
        <p:spPr>
          <a:xfrm>
            <a:off x="6796087" y="5230773"/>
            <a:ext cx="7155180" cy="621030"/>
          </a:xfrm>
          <a:prstGeom prst="rect">
            <a:avLst/>
          </a:prstGeom>
          <a:noFill/>
          <a:ln/>
        </p:spPr>
        <p:txBody>
          <a:bodyPr wrap="square" rtlCol="0" anchor="t"/>
          <a:lstStyle/>
          <a:p>
            <a:pPr marL="0" indent="0">
              <a:lnSpc>
                <a:spcPts val="2445"/>
              </a:lnSpc>
              <a:buNone/>
            </a:pPr>
            <a:r>
              <a:rPr lang="en-US" sz="1528" dirty="0">
                <a:solidFill>
                  <a:srgbClr val="DAD8E9"/>
                </a:solidFill>
                <a:latin typeface="Mukta" pitchFamily="34" charset="0"/>
                <a:ea typeface="Mukta" pitchFamily="34" charset="-122"/>
                <a:cs typeface="Mukta" pitchFamily="34" charset="-120"/>
              </a:rPr>
              <a:t>Fluctuating commodity prices and market uncertainties present challenges for farmers in securing stable incomes.</a:t>
            </a:r>
            <a:endParaRPr lang="en-US" sz="1528" dirty="0"/>
          </a:p>
        </p:txBody>
      </p:sp>
      <p:sp>
        <p:nvSpPr>
          <p:cNvPr id="19" name="Shape 14"/>
          <p:cNvSpPr/>
          <p:nvPr/>
        </p:nvSpPr>
        <p:spPr>
          <a:xfrm>
            <a:off x="6165533" y="6263997"/>
            <a:ext cx="436602" cy="436602"/>
          </a:xfrm>
          <a:prstGeom prst="roundRect">
            <a:avLst>
              <a:gd name="adj" fmla="val 18668"/>
            </a:avLst>
          </a:prstGeom>
          <a:solidFill>
            <a:srgbClr val="542C49"/>
          </a:solidFill>
          <a:ln w="7620">
            <a:solidFill>
              <a:srgbClr val="6D4562"/>
            </a:solidFill>
            <a:prstDash val="solid"/>
          </a:ln>
        </p:spPr>
      </p:sp>
      <p:sp>
        <p:nvSpPr>
          <p:cNvPr id="20" name="Text 15"/>
          <p:cNvSpPr/>
          <p:nvPr/>
        </p:nvSpPr>
        <p:spPr>
          <a:xfrm>
            <a:off x="6305074" y="6352937"/>
            <a:ext cx="157520" cy="258723"/>
          </a:xfrm>
          <a:prstGeom prst="rect">
            <a:avLst/>
          </a:prstGeom>
          <a:noFill/>
          <a:ln/>
        </p:spPr>
        <p:txBody>
          <a:bodyPr wrap="none" rtlCol="0" anchor="t"/>
          <a:lstStyle/>
          <a:p>
            <a:pPr marL="0" indent="0" algn="ctr">
              <a:lnSpc>
                <a:spcPts val="2037"/>
              </a:lnSpc>
              <a:buNone/>
            </a:pPr>
            <a:r>
              <a:rPr lang="en-US" sz="2037" dirty="0">
                <a:solidFill>
                  <a:srgbClr val="DAD8E9"/>
                </a:solidFill>
                <a:latin typeface="Prompt" pitchFamily="34" charset="0"/>
                <a:ea typeface="Prompt" pitchFamily="34" charset="-122"/>
                <a:cs typeface="Prompt" pitchFamily="34" charset="-120"/>
              </a:rPr>
              <a:t>4</a:t>
            </a:r>
            <a:endParaRPr lang="en-US" sz="2037" dirty="0"/>
          </a:p>
        </p:txBody>
      </p:sp>
      <p:sp>
        <p:nvSpPr>
          <p:cNvPr id="21" name="Text 16"/>
          <p:cNvSpPr/>
          <p:nvPr/>
        </p:nvSpPr>
        <p:spPr>
          <a:xfrm>
            <a:off x="6796087" y="6263997"/>
            <a:ext cx="2491740" cy="269438"/>
          </a:xfrm>
          <a:prstGeom prst="rect">
            <a:avLst/>
          </a:prstGeom>
          <a:noFill/>
          <a:ln/>
        </p:spPr>
        <p:txBody>
          <a:bodyPr wrap="none" rtlCol="0" anchor="t"/>
          <a:lstStyle/>
          <a:p>
            <a:pPr marL="0" indent="0">
              <a:lnSpc>
                <a:spcPts val="2122"/>
              </a:lnSpc>
              <a:buNone/>
            </a:pPr>
            <a:r>
              <a:rPr lang="en-US" sz="1698" dirty="0">
                <a:solidFill>
                  <a:srgbClr val="DAD8E9"/>
                </a:solidFill>
                <a:latin typeface="Prompt" pitchFamily="34" charset="0"/>
                <a:ea typeface="Prompt" pitchFamily="34" charset="-122"/>
                <a:cs typeface="Prompt" pitchFamily="34" charset="-120"/>
              </a:rPr>
              <a:t>Technological Adoption</a:t>
            </a:r>
            <a:endParaRPr lang="en-US" sz="1698" dirty="0"/>
          </a:p>
        </p:txBody>
      </p:sp>
      <p:sp>
        <p:nvSpPr>
          <p:cNvPr id="22" name="Text 17"/>
          <p:cNvSpPr/>
          <p:nvPr/>
        </p:nvSpPr>
        <p:spPr>
          <a:xfrm>
            <a:off x="6796087" y="6649760"/>
            <a:ext cx="7155180" cy="621030"/>
          </a:xfrm>
          <a:prstGeom prst="rect">
            <a:avLst/>
          </a:prstGeom>
          <a:noFill/>
          <a:ln/>
        </p:spPr>
        <p:txBody>
          <a:bodyPr wrap="square" rtlCol="0" anchor="t"/>
          <a:lstStyle/>
          <a:p>
            <a:pPr marL="0" indent="0">
              <a:lnSpc>
                <a:spcPts val="2445"/>
              </a:lnSpc>
              <a:buNone/>
            </a:pPr>
            <a:r>
              <a:rPr lang="en-US" sz="1528" dirty="0">
                <a:solidFill>
                  <a:srgbClr val="DAD8E9"/>
                </a:solidFill>
                <a:latin typeface="Mukta" pitchFamily="34" charset="0"/>
                <a:ea typeface="Mukta" pitchFamily="34" charset="-122"/>
                <a:cs typeface="Mukta" pitchFamily="34" charset="-120"/>
              </a:rPr>
              <a:t>Bridging the digital divide and empowering farmers with access to technology is crucial for unlocking the potential of modern agriculture.</a:t>
            </a:r>
            <a:endParaRPr lang="en-US" sz="152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411933" y="291363"/>
            <a:ext cx="10478572" cy="685800"/>
          </a:xfrm>
          <a:prstGeom prst="rect">
            <a:avLst/>
          </a:prstGeom>
          <a:noFill/>
          <a:ln/>
        </p:spPr>
        <p:txBody>
          <a:bodyPr wrap="none" rtlCol="0" anchor="t"/>
          <a:lstStyle/>
          <a:p>
            <a:pPr marL="0" indent="0">
              <a:lnSpc>
                <a:spcPts val="5400"/>
              </a:lnSpc>
              <a:buNone/>
            </a:pPr>
            <a:r>
              <a:rPr lang="en-US" sz="4320" dirty="0" smtClean="0">
                <a:solidFill>
                  <a:srgbClr val="C6BFEE"/>
                </a:solidFill>
                <a:latin typeface="Prompt" pitchFamily="34" charset="0"/>
                <a:ea typeface="Prompt" pitchFamily="34" charset="-122"/>
                <a:cs typeface="Prompt" pitchFamily="34" charset="-120"/>
              </a:rPr>
              <a:t>Output Dashboard</a:t>
            </a:r>
            <a:endParaRPr lang="en-US" sz="4320" dirty="0"/>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3990" y="1279036"/>
            <a:ext cx="4530258" cy="3628992"/>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91866" y="1258016"/>
            <a:ext cx="4543377" cy="3639502"/>
          </a:xfrm>
          <a:prstGeom prst="rect">
            <a:avLst/>
          </a:prstGeom>
        </p:spPr>
      </p:pic>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13373" y="1258016"/>
            <a:ext cx="4149167" cy="3871093"/>
          </a:xfrm>
          <a:prstGeom prst="rect">
            <a:avLst/>
          </a:prstGeom>
        </p:spPr>
      </p:pic>
      <p:pic>
        <p:nvPicPr>
          <p:cNvPr id="14" name="Picture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50905" y="5013570"/>
            <a:ext cx="3023176" cy="3110488"/>
          </a:xfrm>
          <a:prstGeom prst="rect">
            <a:avLst/>
          </a:prstGeom>
        </p:spPr>
      </p:pic>
    </p:spTree>
    <p:extLst>
      <p:ext uri="{BB962C8B-B14F-4D97-AF65-F5344CB8AC3E}">
        <p14:creationId xmlns:p14="http://schemas.microsoft.com/office/powerpoint/2010/main" val="34381104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391</Words>
  <Application>Microsoft Office PowerPoint</Application>
  <PresentationFormat>Custom</PresentationFormat>
  <Paragraphs>48</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Mukta</vt:lpstr>
      <vt:lpstr>Prompt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Trideep Saha</cp:lastModifiedBy>
  <cp:revision>4</cp:revision>
  <dcterms:created xsi:type="dcterms:W3CDTF">2024-08-10T17:24:41Z</dcterms:created>
  <dcterms:modified xsi:type="dcterms:W3CDTF">2024-08-14T05:53:49Z</dcterms:modified>
</cp:coreProperties>
</file>